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Урок физики в 8 классе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Количество теплоты. Удельная теплоемкость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28596" y="285728"/>
          <a:ext cx="8258204" cy="55721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29102"/>
                <a:gridCol w="4129102"/>
              </a:tblGrid>
              <a:tr h="76797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000" dirty="0">
                          <a:latin typeface="Times New Roman"/>
                          <a:ea typeface="Calibri"/>
                          <a:cs typeface="Times New Roman"/>
                        </a:rPr>
                        <a:t>Вопрос, в котором прослеживается доминирующий элемент знания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000">
                          <a:latin typeface="Times New Roman"/>
                          <a:ea typeface="Calibri"/>
                          <a:cs typeface="Times New Roman"/>
                        </a:rPr>
                        <a:t>Ответ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679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 Дайте определение внутренней энергии (обозначение, единицы измерения)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679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 От чего зависит величина внутренней энергии  тела?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679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 Укажите способы изменения внутренней энергии. Приведите примеры.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519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4. Дайте определение теплопередачи.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Опишите молекулярный механизм теплопередачи.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803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5. Перечислите виды теплопередачи.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679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6. Дайте определение каждому виду и укажите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его основные свойства.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kern="1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Проверка домашнего задания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3200" dirty="0" smtClean="0">
                <a:solidFill>
                  <a:srgbClr val="002060"/>
                </a:solidFill>
              </a:rPr>
              <a:t>Что такое количество теплоты?</a:t>
            </a:r>
          </a:p>
          <a:p>
            <a:r>
              <a:rPr lang="ru-RU" sz="3200" dirty="0" smtClean="0">
                <a:solidFill>
                  <a:srgbClr val="002060"/>
                </a:solidFill>
              </a:rPr>
              <a:t>Как обозначается количество теплоты?</a:t>
            </a:r>
          </a:p>
          <a:p>
            <a:r>
              <a:rPr lang="ru-RU" sz="3200" dirty="0" smtClean="0">
                <a:solidFill>
                  <a:srgbClr val="002060"/>
                </a:solidFill>
              </a:rPr>
              <a:t>В каких единицах измеряется?</a:t>
            </a:r>
          </a:p>
          <a:p>
            <a:r>
              <a:rPr lang="ru-RU" sz="3200" dirty="0" smtClean="0">
                <a:solidFill>
                  <a:srgbClr val="002060"/>
                </a:solidFill>
              </a:rPr>
              <a:t>От чего зависит количество теплоты?</a:t>
            </a:r>
          </a:p>
          <a:p>
            <a:r>
              <a:rPr lang="ru-RU" sz="3200" dirty="0" smtClean="0">
                <a:solidFill>
                  <a:srgbClr val="002060"/>
                </a:solidFill>
              </a:rPr>
              <a:t>По какой формуле можно определить количество теплоты?</a:t>
            </a:r>
          </a:p>
          <a:p>
            <a:r>
              <a:rPr lang="ru-RU" sz="3200" dirty="0" smtClean="0">
                <a:solidFill>
                  <a:srgbClr val="002060"/>
                </a:solidFill>
              </a:rPr>
              <a:t>Что такое удельная теплоемкость?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l" rtl="0">
              <a:spcBef>
                <a:spcPct val="0"/>
              </a:spcBef>
            </a:pPr>
            <a:r>
              <a:rPr lang="ru-RU" b="1" dirty="0" smtClean="0"/>
              <a:t>1 этап</a:t>
            </a:r>
            <a:r>
              <a:rPr lang="ru-RU" b="1" dirty="0"/>
              <a:t>:</a:t>
            </a:r>
            <a:r>
              <a:rPr lang="ru-RU" dirty="0"/>
              <a:t> </a:t>
            </a:r>
            <a:r>
              <a:rPr lang="ru-RU" b="1" dirty="0"/>
              <a:t>эксперимент по выяснению зависимости количества теплоты, переданного веществу от массы этого вещества.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>
                <a:solidFill>
                  <a:schemeClr val="accent1"/>
                </a:solidFill>
              </a:rPr>
              <a:t>Ход эксперимента:</a:t>
            </a:r>
            <a:endParaRPr lang="ru-RU" dirty="0" smtClean="0">
              <a:solidFill>
                <a:schemeClr val="accent1"/>
              </a:solidFill>
            </a:endParaRPr>
          </a:p>
          <a:p>
            <a:pPr lvl="0"/>
            <a:r>
              <a:rPr lang="ru-RU" dirty="0" smtClean="0">
                <a:solidFill>
                  <a:srgbClr val="002060"/>
                </a:solidFill>
              </a:rPr>
              <a:t>Налить воду в колбы: во вторую в 2 раза больше, чем в первую.</a:t>
            </a:r>
          </a:p>
          <a:p>
            <a:pPr lvl="0"/>
            <a:r>
              <a:rPr lang="ru-RU" dirty="0" smtClean="0">
                <a:solidFill>
                  <a:srgbClr val="002060"/>
                </a:solidFill>
              </a:rPr>
              <a:t>Измерить начальную температуру жидкости в каждой колбе.</a:t>
            </a:r>
          </a:p>
          <a:p>
            <a:pPr lvl="0"/>
            <a:r>
              <a:rPr lang="ru-RU" dirty="0" smtClean="0">
                <a:solidFill>
                  <a:srgbClr val="002060"/>
                </a:solidFill>
              </a:rPr>
              <a:t>Зажечь спиртовки.</a:t>
            </a:r>
          </a:p>
          <a:p>
            <a:pPr lvl="0"/>
            <a:r>
              <a:rPr lang="ru-RU" dirty="0" smtClean="0">
                <a:solidFill>
                  <a:srgbClr val="002060"/>
                </a:solidFill>
              </a:rPr>
              <a:t>ОДНОВРЕМЕННО начать нагревать колбы.</a:t>
            </a:r>
          </a:p>
          <a:p>
            <a:pPr lvl="0"/>
            <a:r>
              <a:rPr lang="ru-RU" dirty="0" smtClean="0">
                <a:solidFill>
                  <a:srgbClr val="002060"/>
                </a:solidFill>
              </a:rPr>
              <a:t>Измерить температуру в каждой колбе через 2 минуты.</a:t>
            </a:r>
          </a:p>
          <a:p>
            <a:pPr lvl="0"/>
            <a:r>
              <a:rPr lang="ru-RU" dirty="0" smtClean="0">
                <a:solidFill>
                  <a:srgbClr val="002060"/>
                </a:solidFill>
              </a:rPr>
              <a:t>Сделать вывод.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l" rtl="0">
              <a:spcBef>
                <a:spcPct val="0"/>
              </a:spcBef>
            </a:pPr>
            <a:r>
              <a:rPr lang="ru-RU" dirty="0" smtClean="0"/>
              <a:t>2 этап</a:t>
            </a:r>
            <a:r>
              <a:rPr lang="ru-RU" dirty="0"/>
              <a:t>:</a:t>
            </a:r>
            <a:r>
              <a:rPr lang="ru-RU" b="1" dirty="0"/>
              <a:t> эксперимент по выяснению зависимости количества теплоты, переданного веществу от изменения его температуры.</a:t>
            </a:r>
            <a:r>
              <a:rPr lang="ru-RU" sz="1400" dirty="0"/>
              <a:t/>
            </a:r>
            <a:br>
              <a:rPr lang="ru-RU" sz="1400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0000" lnSpcReduction="20000"/>
          </a:bodyPr>
          <a:lstStyle/>
          <a:p>
            <a:pPr lvl="0" algn="ctr">
              <a:buNone/>
            </a:pPr>
            <a:r>
              <a:rPr lang="ru-RU" sz="4600" b="1" dirty="0" smtClean="0">
                <a:solidFill>
                  <a:schemeClr val="accent1"/>
                </a:solidFill>
              </a:rPr>
              <a:t>Ход эксперимента: </a:t>
            </a:r>
            <a:endParaRPr lang="ru-RU" sz="4600" dirty="0" smtClean="0">
              <a:solidFill>
                <a:schemeClr val="accent1"/>
              </a:solidFill>
            </a:endParaRPr>
          </a:p>
          <a:p>
            <a:pPr lvl="0"/>
            <a:r>
              <a:rPr lang="ru-RU" sz="5800" dirty="0" smtClean="0">
                <a:solidFill>
                  <a:srgbClr val="002060"/>
                </a:solidFill>
              </a:rPr>
              <a:t>Налить равное количество воды в 2 колбы.</a:t>
            </a:r>
          </a:p>
          <a:p>
            <a:pPr lvl="0"/>
            <a:r>
              <a:rPr lang="ru-RU" sz="5800" dirty="0" smtClean="0">
                <a:solidFill>
                  <a:srgbClr val="002060"/>
                </a:solidFill>
              </a:rPr>
              <a:t>Закрепить колбы в лапках штативов.</a:t>
            </a:r>
          </a:p>
          <a:p>
            <a:pPr lvl="0"/>
            <a:r>
              <a:rPr lang="ru-RU" sz="5800" dirty="0" smtClean="0">
                <a:solidFill>
                  <a:srgbClr val="002060"/>
                </a:solidFill>
              </a:rPr>
              <a:t>Измерить начальную температуру жидкости в каждой колбе.</a:t>
            </a:r>
          </a:p>
          <a:p>
            <a:pPr lvl="0"/>
            <a:r>
              <a:rPr lang="ru-RU" sz="5800" dirty="0" smtClean="0">
                <a:solidFill>
                  <a:srgbClr val="002060"/>
                </a:solidFill>
              </a:rPr>
              <a:t>Зажечь спиртовки.</a:t>
            </a:r>
          </a:p>
          <a:p>
            <a:pPr lvl="0"/>
            <a:r>
              <a:rPr lang="ru-RU" sz="5800" dirty="0" smtClean="0">
                <a:solidFill>
                  <a:srgbClr val="002060"/>
                </a:solidFill>
              </a:rPr>
              <a:t>ОДНОВРЕМЕННО начать нагревать колбы.</a:t>
            </a:r>
          </a:p>
          <a:p>
            <a:pPr lvl="0"/>
            <a:r>
              <a:rPr lang="ru-RU" sz="5800" dirty="0" smtClean="0">
                <a:solidFill>
                  <a:srgbClr val="002060"/>
                </a:solidFill>
              </a:rPr>
              <a:t>Не вынимая термометра из жидкости, прекратить нагревание, когда в первой колбе температура поднимется </a:t>
            </a:r>
            <a:r>
              <a:rPr lang="ru-RU" sz="5800" dirty="0" smtClean="0">
                <a:solidFill>
                  <a:srgbClr val="002060"/>
                </a:solidFill>
              </a:rPr>
              <a:t>на 15 градусов </a:t>
            </a:r>
            <a:r>
              <a:rPr lang="ru-RU" sz="5800" dirty="0" smtClean="0">
                <a:solidFill>
                  <a:srgbClr val="002060"/>
                </a:solidFill>
              </a:rPr>
              <a:t>, а во второй на </a:t>
            </a:r>
            <a:r>
              <a:rPr lang="ru-RU" sz="5800" dirty="0" smtClean="0">
                <a:solidFill>
                  <a:srgbClr val="002060"/>
                </a:solidFill>
              </a:rPr>
              <a:t>20 градусов </a:t>
            </a:r>
            <a:r>
              <a:rPr lang="ru-RU" sz="5800" dirty="0" smtClean="0">
                <a:solidFill>
                  <a:srgbClr val="002060"/>
                </a:solidFill>
              </a:rPr>
              <a:t>.Измерить время, которое понадобилось для каждого процесса.</a:t>
            </a:r>
          </a:p>
          <a:p>
            <a:pPr lvl="0"/>
            <a:r>
              <a:rPr lang="ru-RU" sz="5800" dirty="0" smtClean="0">
                <a:solidFill>
                  <a:srgbClr val="002060"/>
                </a:solidFill>
              </a:rPr>
              <a:t>Сделать выводы.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l" rtl="0">
              <a:spcBef>
                <a:spcPct val="0"/>
              </a:spcBef>
            </a:pPr>
            <a:r>
              <a:rPr lang="ru-RU" dirty="0" smtClean="0"/>
              <a:t>3 этап</a:t>
            </a:r>
            <a:r>
              <a:rPr lang="ru-RU" dirty="0"/>
              <a:t>:</a:t>
            </a:r>
            <a:r>
              <a:rPr lang="ru-RU" b="1" dirty="0"/>
              <a:t> эксперимент по выяснению зависимости количества теплоты, переданного веществу от его рода.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>
                <a:solidFill>
                  <a:schemeClr val="accent1"/>
                </a:solidFill>
              </a:rPr>
              <a:t>Ход эксперимента: </a:t>
            </a:r>
            <a:endParaRPr lang="ru-RU" dirty="0" smtClean="0">
              <a:solidFill>
                <a:schemeClr val="accent1"/>
              </a:solidFill>
            </a:endParaRPr>
          </a:p>
          <a:p>
            <a:pPr lvl="0"/>
            <a:r>
              <a:rPr lang="ru-RU" dirty="0" smtClean="0">
                <a:solidFill>
                  <a:srgbClr val="002060"/>
                </a:solidFill>
              </a:rPr>
              <a:t>Налить равное количество воды и масла в 2 колбы.</a:t>
            </a:r>
          </a:p>
          <a:p>
            <a:pPr lvl="0"/>
            <a:r>
              <a:rPr lang="ru-RU" dirty="0" smtClean="0">
                <a:solidFill>
                  <a:srgbClr val="002060"/>
                </a:solidFill>
              </a:rPr>
              <a:t>Измерить начальную температуру жидкости в каждой колбе.</a:t>
            </a:r>
          </a:p>
          <a:p>
            <a:pPr lvl="0"/>
            <a:r>
              <a:rPr lang="ru-RU" dirty="0" smtClean="0">
                <a:solidFill>
                  <a:srgbClr val="002060"/>
                </a:solidFill>
              </a:rPr>
              <a:t>Зажечь спиртовки.</a:t>
            </a:r>
          </a:p>
          <a:p>
            <a:pPr lvl="0"/>
            <a:r>
              <a:rPr lang="ru-RU" dirty="0" smtClean="0">
                <a:solidFill>
                  <a:srgbClr val="002060"/>
                </a:solidFill>
              </a:rPr>
              <a:t>ОДНОВРЕМЕННО начать нагревать колбы.</a:t>
            </a:r>
          </a:p>
          <a:p>
            <a:pPr lvl="0"/>
            <a:r>
              <a:rPr lang="ru-RU" dirty="0" smtClean="0">
                <a:solidFill>
                  <a:srgbClr val="002060"/>
                </a:solidFill>
              </a:rPr>
              <a:t>Измерить температуру в каждой колбе через 2 минуты.</a:t>
            </a:r>
          </a:p>
          <a:p>
            <a:pPr lvl="0"/>
            <a:r>
              <a:rPr lang="ru-RU" dirty="0" smtClean="0">
                <a:solidFill>
                  <a:srgbClr val="002060"/>
                </a:solidFill>
              </a:rPr>
              <a:t>Сделать вывод.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№ 1: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/>
              <a:t>    </a:t>
            </a:r>
            <a:r>
              <a:rPr lang="ru-RU" sz="3200" dirty="0" smtClean="0">
                <a:solidFill>
                  <a:srgbClr val="002060"/>
                </a:solidFill>
              </a:rPr>
              <a:t>Какое количество теплоты необходимо передать куску железа массой 2 кг, чтобы нагреть его до         85</a:t>
            </a:r>
            <a:r>
              <a:rPr lang="ru-RU" sz="3200" baseline="30000" dirty="0" smtClean="0">
                <a:solidFill>
                  <a:srgbClr val="002060"/>
                </a:solidFill>
              </a:rPr>
              <a:t>0</a:t>
            </a:r>
            <a:r>
              <a:rPr lang="ru-RU" sz="3200" dirty="0" smtClean="0">
                <a:solidFill>
                  <a:srgbClr val="002060"/>
                </a:solidFill>
              </a:rPr>
              <a:t>С? (начальную температуру принять за температуру в учебном кабинете)</a:t>
            </a:r>
            <a:endParaRPr lang="ru-RU" sz="3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№ 2: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sz="3200" dirty="0" smtClean="0">
                <a:solidFill>
                  <a:srgbClr val="002060"/>
                </a:solidFill>
              </a:rPr>
              <a:t>Как изменилась внутренняя энергия 2 л воды при изменении температуры от 50 </a:t>
            </a:r>
            <a:r>
              <a:rPr lang="ru-RU" sz="3200" baseline="30000" dirty="0" smtClean="0">
                <a:solidFill>
                  <a:srgbClr val="002060"/>
                </a:solidFill>
              </a:rPr>
              <a:t>0</a:t>
            </a:r>
            <a:r>
              <a:rPr lang="ru-RU" sz="3200" dirty="0" smtClean="0">
                <a:solidFill>
                  <a:srgbClr val="002060"/>
                </a:solidFill>
              </a:rPr>
              <a:t>С до 18 </a:t>
            </a:r>
            <a:r>
              <a:rPr lang="ru-RU" sz="3200" baseline="30000" dirty="0" smtClean="0">
                <a:solidFill>
                  <a:srgbClr val="002060"/>
                </a:solidFill>
              </a:rPr>
              <a:t>0</a:t>
            </a:r>
            <a:r>
              <a:rPr lang="ru-RU" sz="3200" dirty="0" smtClean="0">
                <a:solidFill>
                  <a:srgbClr val="002060"/>
                </a:solidFill>
              </a:rPr>
              <a:t>С?</a:t>
            </a:r>
            <a:endParaRPr lang="ru-RU" sz="3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№ 3: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sz="3200" dirty="0" smtClean="0">
                <a:solidFill>
                  <a:srgbClr val="002060"/>
                </a:solidFill>
              </a:rPr>
              <a:t>В первую кастрюлю  налили 200г воды, во вторую 200г масла. Начальные температуры воды и масла равно 20</a:t>
            </a:r>
            <a:r>
              <a:rPr lang="ru-RU" sz="3200" baseline="30000" dirty="0" smtClean="0">
                <a:solidFill>
                  <a:srgbClr val="002060"/>
                </a:solidFill>
              </a:rPr>
              <a:t>0</a:t>
            </a:r>
            <a:r>
              <a:rPr lang="ru-RU" sz="3200" dirty="0" smtClean="0">
                <a:solidFill>
                  <a:srgbClr val="002060"/>
                </a:solidFill>
              </a:rPr>
              <a:t>С. Одинаковое ли количество теплоты нужно передать обеим кастрюлям, чтобы жидкости нагрелись до 50</a:t>
            </a:r>
            <a:r>
              <a:rPr lang="ru-RU" sz="3200" baseline="30000" dirty="0" smtClean="0">
                <a:solidFill>
                  <a:srgbClr val="002060"/>
                </a:solidFill>
              </a:rPr>
              <a:t>0</a:t>
            </a:r>
            <a:r>
              <a:rPr lang="ru-RU" sz="3200" dirty="0" smtClean="0">
                <a:solidFill>
                  <a:srgbClr val="002060"/>
                </a:solidFill>
              </a:rPr>
              <a:t>С?</a:t>
            </a:r>
            <a:endParaRPr lang="ru-RU" sz="3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45</TotalTime>
  <Words>274</Words>
  <PresentationFormat>Экран (4:3)</PresentationFormat>
  <Paragraphs>50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Справедливость</vt:lpstr>
      <vt:lpstr>Количество теплоты. Удельная теплоемкость</vt:lpstr>
      <vt:lpstr>Слайд 2</vt:lpstr>
      <vt:lpstr>Проверка домашнего задания</vt:lpstr>
      <vt:lpstr>1 этап: эксперимент по выяснению зависимости количества теплоты, переданного веществу от массы этого вещества. </vt:lpstr>
      <vt:lpstr>2 этап: эксперимент по выяснению зависимости количества теплоты, переданного веществу от изменения его температуры. </vt:lpstr>
      <vt:lpstr>3 этап: эксперимент по выяснению зависимости количества теплоты, переданного веществу от его рода. </vt:lpstr>
      <vt:lpstr>Задача № 1:</vt:lpstr>
      <vt:lpstr>Задача № 2:</vt:lpstr>
      <vt:lpstr>Задача № 3: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Количество теплоты. Удельная теплоемкость</dc:title>
  <dc:creator>ПК №1</dc:creator>
  <cp:lastModifiedBy>Елена</cp:lastModifiedBy>
  <cp:revision>6</cp:revision>
  <dcterms:created xsi:type="dcterms:W3CDTF">2024-10-08T11:15:01Z</dcterms:created>
  <dcterms:modified xsi:type="dcterms:W3CDTF">2024-10-09T19:37:13Z</dcterms:modified>
</cp:coreProperties>
</file>